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9" r:id="rId10"/>
    <p:sldId id="262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A354E-0926-442E-B405-A840B48E90A7}" type="datetimeFigureOut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2EBC6-D6C8-4ED6-9E12-8EEC2A93EB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2EBC6-D6C8-4ED6-9E12-8EEC2A93EBC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59E7617-CEEF-4FCC-885A-AAF20771F76E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14CA-77C3-4D23-ABFF-2BAA7A44DE77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F1C8-5641-49F9-97B8-29718D800010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7467600" cy="54833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5A5331F-D10C-4EAD-B241-78D169C6F86E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153400" y="6184392"/>
            <a:ext cx="609600" cy="521208"/>
          </a:xfrm>
        </p:spPr>
        <p:txBody>
          <a:bodyPr rtlCol="0"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2FFADAF-51DC-4A15-AF4C-C684BBCAA859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BFAA9-6CC5-4462-B1E3-084641D50566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9C7D-EF5D-43F7-81A5-F92FEB9EC964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B066480-4F9C-44A3-979F-F919C3B8C677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C1648-97AF-40B7-A1C2-717EA4CAD874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06675AD-B5C9-4AC4-B0A0-232C69A6047E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C403DB2-AF3E-4ABC-9DE6-5529EBB14261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356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7467600" cy="5486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565E74A-F764-4FD4-AC5A-48E93EB8449A}" type="datetime1">
              <a:rPr lang="en-US" smtClean="0"/>
              <a:pPr/>
              <a:t>11/26/2010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615696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617601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CA300CD-33B8-408D-BDE5-4523CBA4F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jpeg"/><Relationship Id="rId2" Type="http://schemas.openxmlformats.org/officeDocument/2006/relationships/audio" Target="../media/audio10.wav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audio" Target="../media/audio13.wav"/><Relationship Id="rId1" Type="http://schemas.openxmlformats.org/officeDocument/2006/relationships/tags" Target="../tags/tag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jpeg"/><Relationship Id="rId12" Type="http://schemas.openxmlformats.org/officeDocument/2006/relationships/image" Target="../media/image3.png"/><Relationship Id="rId2" Type="http://schemas.openxmlformats.org/officeDocument/2006/relationships/audio" Target="../media/audio14.wav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File:Empire_State_Building_by_David_Shankbone.jpg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0.jpeg"/><Relationship Id="rId10" Type="http://schemas.openxmlformats.org/officeDocument/2006/relationships/image" Target="../media/image44.jpeg"/><Relationship Id="rId4" Type="http://schemas.openxmlformats.org/officeDocument/2006/relationships/hyperlink" Target="http://upload.wikimedia.org/wikipedia/commons/0/0c/Biltmore_Estate.jpg" TargetMode="Externa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audio7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audio" Target="../media/audio9.wav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858000" cy="1894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Geology of Sculpting Stone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Indiana Limestone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E. Yeaman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3" name="~PP2900.WAV">
            <a:hlinkClick r:id="" action="ppaction://media"/>
          </p:cNvPr>
          <p:cNvPicPr>
            <a:picLocks noRot="1" noChangeAspect="1"/>
          </p:cNvPicPr>
          <p:nvPr>
            <a:wavAudioFile r:embed="rId1" name="~PP2900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Formation Environment and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29444" t="15111" r="28889" b="13778"/>
          <a:stretch>
            <a:fillRect/>
          </a:stretch>
        </p:blipFill>
        <p:spPr bwMode="auto">
          <a:xfrm>
            <a:off x="3505200" y="985520"/>
            <a:ext cx="5257800" cy="560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IL Composition.jpg"/>
          <p:cNvPicPr>
            <a:picLocks noChangeAspect="1"/>
          </p:cNvPicPr>
          <p:nvPr/>
        </p:nvPicPr>
        <p:blipFill>
          <a:blip r:embed="rId6" cstate="print"/>
          <a:srcRect l="32951" t="1997" r="9787" b="14203"/>
          <a:stretch>
            <a:fillRect/>
          </a:stretch>
        </p:blipFill>
        <p:spPr>
          <a:xfrm rot="5400000">
            <a:off x="1162360" y="56841"/>
            <a:ext cx="1752601" cy="3620121"/>
          </a:xfrm>
          <a:prstGeom prst="rect">
            <a:avLst/>
          </a:prstGeom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PZ Crinoid Draw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00" y="3048000"/>
            <a:ext cx="2012950" cy="3810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362200" y="1066800"/>
            <a:ext cx="12954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71600" y="4535269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Crinoid</a:t>
            </a:r>
            <a:endParaRPr lang="en-US" sz="1600" dirty="0" smtClean="0"/>
          </a:p>
          <a:p>
            <a:r>
              <a:rPr lang="en-US" sz="1600" dirty="0" smtClean="0"/>
              <a:t>Components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2667000"/>
            <a:ext cx="2667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Limestone Composition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962400" y="4343400"/>
            <a:ext cx="12954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Major</a:t>
            </a:r>
          </a:p>
          <a:p>
            <a:r>
              <a:rPr lang="en-US" sz="1600" dirty="0" smtClean="0"/>
              <a:t>Paleozoic</a:t>
            </a:r>
          </a:p>
          <a:p>
            <a:r>
              <a:rPr lang="en-US" sz="1600" dirty="0" err="1" smtClean="0"/>
              <a:t>Crinoid</a:t>
            </a:r>
            <a:endParaRPr lang="en-US" sz="1600" dirty="0" smtClean="0"/>
          </a:p>
          <a:p>
            <a:r>
              <a:rPr lang="en-US" sz="1600" dirty="0" smtClean="0"/>
              <a:t>Groups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19290" y="1524000"/>
            <a:ext cx="8570623" cy="4407932"/>
            <a:chOff x="219290" y="1524000"/>
            <a:chExt cx="8570623" cy="4407932"/>
          </a:xfrm>
        </p:grpSpPr>
        <p:pic>
          <p:nvPicPr>
            <p:cNvPr id="20" name="Picture 19" descr="PZ Crinoid reconstruction 2.jpg"/>
            <p:cNvPicPr>
              <a:picLocks noChangeAspect="1"/>
            </p:cNvPicPr>
            <p:nvPr/>
          </p:nvPicPr>
          <p:blipFill>
            <a:blip r:embed="rId8" cstate="print"/>
            <a:srcRect t="26491"/>
            <a:stretch>
              <a:fillRect/>
            </a:stretch>
          </p:blipFill>
          <p:spPr>
            <a:xfrm>
              <a:off x="219290" y="1524000"/>
              <a:ext cx="8570623" cy="403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1676400" y="5562600"/>
              <a:ext cx="6091732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Reconstruction of a Mississippian Marine Environment</a:t>
              </a:r>
              <a:endParaRPr lang="en-US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9" name="~PP2391.WAV">
            <a:hlinkClick r:id="" action="ppaction://media"/>
          </p:cNvPr>
          <p:cNvPicPr>
            <a:picLocks noRot="1" noChangeAspect="1"/>
          </p:cNvPicPr>
          <p:nvPr>
            <a:wavAudioFile r:embed="rId2" name="~PP2391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Paleographic Setting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Plate Tec Mi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807720"/>
            <a:ext cx="6400800" cy="597408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0"/>
            <a:ext cx="6973975" cy="6822104"/>
            <a:chOff x="457200" y="0"/>
            <a:chExt cx="6973975" cy="6822104"/>
          </a:xfrm>
        </p:grpSpPr>
        <p:pic>
          <p:nvPicPr>
            <p:cNvPr id="4" name="Picture 3" descr="Plate Tec NA 340NA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5600" y="0"/>
              <a:ext cx="4535575" cy="68221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" y="2810470"/>
              <a:ext cx="2202847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Indiana Limestone</a:t>
              </a:r>
            </a:p>
            <a:p>
              <a:pPr algn="ctr"/>
              <a:r>
                <a:rPr lang="en-US" b="1" dirty="0" smtClean="0"/>
                <a:t>Paleographic</a:t>
              </a:r>
            </a:p>
            <a:p>
              <a:pPr algn="ctr"/>
              <a:r>
                <a:rPr lang="en-US" b="1" dirty="0" smtClean="0"/>
                <a:t>Location</a:t>
              </a:r>
            </a:p>
          </p:txBody>
        </p:sp>
        <p:cxnSp>
          <p:nvCxnSpPr>
            <p:cNvPr id="9" name="Straight Arrow Connector 8"/>
            <p:cNvCxnSpPr>
              <a:stCxn id="6" idx="3"/>
            </p:cNvCxnSpPr>
            <p:nvPr/>
          </p:nvCxnSpPr>
          <p:spPr>
            <a:xfrm flipV="1">
              <a:off x="2660047" y="2209801"/>
              <a:ext cx="1683353" cy="12008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3"/>
            </p:cNvCxnSpPr>
            <p:nvPr/>
          </p:nvCxnSpPr>
          <p:spPr>
            <a:xfrm>
              <a:off x="2660047" y="3410635"/>
              <a:ext cx="1302353" cy="238056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~PP427.WAV">
            <a:hlinkClick r:id="" action="ppaction://media"/>
          </p:cNvPr>
          <p:cNvPicPr>
            <a:picLocks noRot="1" noChangeAspect="1"/>
          </p:cNvPicPr>
          <p:nvPr>
            <a:wavAudioFile r:embed="rId2" name="~PP427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Analogs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Belize lag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914400"/>
            <a:ext cx="7917366" cy="2028825"/>
          </a:xfrm>
          <a:prstGeom prst="rect">
            <a:avLst/>
          </a:prstGeom>
        </p:spPr>
      </p:pic>
      <p:pic>
        <p:nvPicPr>
          <p:cNvPr id="5" name="Picture 4" descr="Modern Carbonate Ram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048000"/>
            <a:ext cx="3657600" cy="3657600"/>
          </a:xfrm>
          <a:prstGeom prst="rect">
            <a:avLst/>
          </a:prstGeom>
        </p:spPr>
      </p:pic>
      <p:pic>
        <p:nvPicPr>
          <p:cNvPr id="6" name="Picture 5" descr="Modern Carbonate Ramp Shark Bay W. Austrail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67200" y="3174873"/>
            <a:ext cx="4343400" cy="2844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7522" y="5638800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Shark Bay, western Australia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336268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Bahamas Platform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~PP3458.WAV">
            <a:hlinkClick r:id="" action="ppaction://media"/>
          </p:cNvPr>
          <p:cNvPicPr>
            <a:picLocks noRot="1" noChangeAspect="1"/>
          </p:cNvPicPr>
          <p:nvPr>
            <a:wavAudioFile r:embed="rId1" name="~PP3458.WAV"/>
          </p:nvPr>
        </p:nvPicPr>
        <p:blipFill>
          <a:blip r:embed="rId6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3400" y="838200"/>
            <a:ext cx="5105400" cy="3829050"/>
            <a:chOff x="0" y="-228600"/>
            <a:chExt cx="5105400" cy="3829050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228600"/>
              <a:ext cx="5105400" cy="38290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09600" y="2819400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Bas relief  Department of Commerce</a:t>
              </a:r>
            </a:p>
            <a:p>
              <a:pPr algn="ctr"/>
              <a:r>
                <a:rPr lang="en-US" dirty="0" smtClean="0"/>
                <a:t>Washington D.C.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981200" y="2057400"/>
            <a:ext cx="4610100" cy="2807732"/>
            <a:chOff x="381000" y="3581400"/>
            <a:chExt cx="4610100" cy="2807732"/>
          </a:xfrm>
        </p:grpSpPr>
        <p:pic>
          <p:nvPicPr>
            <p:cNvPr id="2062" name="Picture 14" descr="Grand Central Terminal Clock Sculpture by kleepet."/>
            <p:cNvPicPr>
              <a:picLocks noChangeAspect="1" noChangeArrowheads="1"/>
            </p:cNvPicPr>
            <p:nvPr/>
          </p:nvPicPr>
          <p:blipFill>
            <a:blip r:embed="rId5" cstate="print"/>
            <a:srcRect l="3200" t="12012"/>
            <a:stretch>
              <a:fillRect/>
            </a:stretch>
          </p:blipFill>
          <p:spPr bwMode="auto">
            <a:xfrm>
              <a:off x="381000" y="3581400"/>
              <a:ext cx="4610100" cy="27908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85800" y="6019800"/>
              <a:ext cx="40386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Grand Central Terminal New York 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62600" y="2362200"/>
            <a:ext cx="2819400" cy="4199930"/>
            <a:chOff x="5715000" y="457200"/>
            <a:chExt cx="2819400" cy="4199930"/>
          </a:xfrm>
        </p:grpSpPr>
        <p:pic>
          <p:nvPicPr>
            <p:cNvPr id="2060" name="Picture 12" descr="NYC - Rockefeller Center: 30 Rockefeller Plaza - Wisdom by wallyg."/>
            <p:cNvPicPr>
              <a:picLocks noChangeAspect="1" noChangeArrowheads="1"/>
            </p:cNvPicPr>
            <p:nvPr/>
          </p:nvPicPr>
          <p:blipFill>
            <a:blip r:embed="rId6" cstate="print"/>
            <a:srcRect l="4805" t="1600" r="6307" b="29600"/>
            <a:stretch>
              <a:fillRect/>
            </a:stretch>
          </p:blipFill>
          <p:spPr bwMode="auto">
            <a:xfrm>
              <a:off x="5715000" y="457200"/>
              <a:ext cx="2819400" cy="3276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5791200" y="3733800"/>
              <a:ext cx="27432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Art Deco bas relief</a:t>
              </a:r>
            </a:p>
            <a:p>
              <a:pPr algn="ctr"/>
              <a:r>
                <a:rPr lang="en-US" dirty="0" smtClean="0"/>
                <a:t>Rockefeller Center, New York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9400" y="914400"/>
            <a:ext cx="3886200" cy="5398532"/>
            <a:chOff x="2819400" y="914400"/>
            <a:chExt cx="3886200" cy="5398532"/>
          </a:xfrm>
        </p:grpSpPr>
        <p:pic>
          <p:nvPicPr>
            <p:cNvPr id="10" name="Picture 9" descr="DSCF0064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9400" y="914400"/>
              <a:ext cx="3886200" cy="50160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3983437" y="5943600"/>
              <a:ext cx="173156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“Small” Totem</a:t>
              </a:r>
              <a:endParaRPr lang="en-US" dirty="0"/>
            </a:p>
          </p:txBody>
        </p:sp>
      </p:grpSp>
      <p:pic>
        <p:nvPicPr>
          <p:cNvPr id="17" name="~PP3007.WAV">
            <a:hlinkClick r:id="" action="ppaction://media"/>
          </p:cNvPr>
          <p:cNvPicPr>
            <a:picLocks noRot="1" noChangeAspect="1"/>
          </p:cNvPicPr>
          <p:nvPr>
            <a:wavAudioFile r:embed="rId2" name="~PP3007.WAV"/>
          </p:nvPr>
        </p:nvPicPr>
        <p:blipFill>
          <a:blip r:embed="rId8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7200" y="1143000"/>
            <a:ext cx="8142668" cy="3188732"/>
            <a:chOff x="533400" y="838200"/>
            <a:chExt cx="8142668" cy="3188732"/>
          </a:xfrm>
        </p:grpSpPr>
        <p:pic>
          <p:nvPicPr>
            <p:cNvPr id="1033" name="Picture 9" descr="File:Biltmore Estat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838200"/>
              <a:ext cx="8142668" cy="2819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2819400" y="3657600"/>
              <a:ext cx="40767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Vanderbilt Mansion, North Carolina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248400" y="1447800"/>
            <a:ext cx="2598788" cy="5218331"/>
            <a:chOff x="6248400" y="1447800"/>
            <a:chExt cx="2598788" cy="5218331"/>
          </a:xfrm>
        </p:grpSpPr>
        <p:pic>
          <p:nvPicPr>
            <p:cNvPr id="1035" name="Picture 11" descr="http://upload.wikimedia.org/wikipedia/commons/thumb/2/20/Empire_State_Building_by_David_Shankbone.jpg/250px-Empire_State_Building_by_David_Shankbone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l="37143" r="31429"/>
            <a:stretch>
              <a:fillRect/>
            </a:stretch>
          </p:blipFill>
          <p:spPr bwMode="auto">
            <a:xfrm>
              <a:off x="6934200" y="1447800"/>
              <a:ext cx="1107891" cy="46954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248400" y="6019800"/>
              <a:ext cx="2598788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Empire State Building</a:t>
              </a:r>
            </a:p>
            <a:p>
              <a:pPr algn="ctr"/>
              <a:r>
                <a:rPr lang="en-US" dirty="0" smtClean="0"/>
                <a:t>New York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47800" y="1752600"/>
            <a:ext cx="4422588" cy="3188732"/>
            <a:chOff x="4038600" y="2819400"/>
            <a:chExt cx="4422588" cy="31887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14319" t="49272" r="10563" b="13637"/>
            <a:stretch>
              <a:fillRect/>
            </a:stretch>
          </p:blipFill>
          <p:spPr bwMode="auto">
            <a:xfrm>
              <a:off x="4038600" y="2819400"/>
              <a:ext cx="4422588" cy="2819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876800" y="5638800"/>
              <a:ext cx="291458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Alabama Judicial Center 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81400" y="2667000"/>
            <a:ext cx="4114800" cy="3264932"/>
            <a:chOff x="2133600" y="2286000"/>
            <a:chExt cx="4114800" cy="3264932"/>
          </a:xfrm>
        </p:grpSpPr>
        <p:pic>
          <p:nvPicPr>
            <p:cNvPr id="21" name="Picture 20" descr="IL Simon Hall Indiana University 2.jpg"/>
            <p:cNvPicPr>
              <a:picLocks noChangeAspect="1"/>
            </p:cNvPicPr>
            <p:nvPr/>
          </p:nvPicPr>
          <p:blipFill>
            <a:blip r:embed="rId9" cstate="print"/>
            <a:srcRect l="7812" t="11735" r="7813"/>
            <a:stretch>
              <a:fillRect/>
            </a:stretch>
          </p:blipFill>
          <p:spPr>
            <a:xfrm>
              <a:off x="2133600" y="2286000"/>
              <a:ext cx="4114800" cy="28655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2420999" y="5181600"/>
              <a:ext cx="355898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Simon Hall Indiana University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" y="3048000"/>
            <a:ext cx="4978400" cy="3645932"/>
            <a:chOff x="-1371600" y="3048000"/>
            <a:chExt cx="4978400" cy="3645932"/>
          </a:xfrm>
        </p:grpSpPr>
        <p:pic>
          <p:nvPicPr>
            <p:cNvPr id="1031" name="Picture 7" descr="http://www.huembwas.org/GB/nafsa/Washington%20Convenvtion%20Center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1371600" y="3048000"/>
              <a:ext cx="4978400" cy="33644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-838200" y="6324600"/>
              <a:ext cx="40895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Washington D.C. Convention Center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81400" y="838200"/>
            <a:ext cx="4572000" cy="3722132"/>
            <a:chOff x="-1066800" y="-1600200"/>
            <a:chExt cx="4572000" cy="3722132"/>
          </a:xfrm>
        </p:grpSpPr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11" cstate="print"/>
            <a:srcRect l="34999" t="45333" r="31667" b="14667"/>
            <a:stretch>
              <a:fillRect/>
            </a:stretch>
          </p:blipFill>
          <p:spPr bwMode="auto">
            <a:xfrm>
              <a:off x="-1066800" y="-1600200"/>
              <a:ext cx="4572000" cy="3429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57865" y="1752600"/>
              <a:ext cx="235673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Seattle Art Museum</a:t>
              </a:r>
            </a:p>
          </p:txBody>
        </p:sp>
      </p:grpSp>
      <p:pic>
        <p:nvPicPr>
          <p:cNvPr id="25" name="~PP3793.WAV">
            <a:hlinkClick r:id="" action="ppaction://media"/>
          </p:cNvPr>
          <p:cNvPicPr>
            <a:picLocks noRot="1" noChangeAspect="1"/>
          </p:cNvPicPr>
          <p:nvPr>
            <a:wavAudioFile r:embed="rId2" name="~PP3793.WAV"/>
          </p:nvPr>
        </p:nvPicPr>
        <p:blipFill>
          <a:blip r:embed="rId12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Stone</a:t>
            </a:r>
            <a:r>
              <a:rPr lang="en-US" dirty="0"/>
              <a:t> </a:t>
            </a:r>
            <a:r>
              <a:rPr lang="en-US" dirty="0" smtClean="0"/>
              <a:t>Defined</a:t>
            </a:r>
          </a:p>
          <a:p>
            <a:pPr lvl="1"/>
            <a:r>
              <a:rPr lang="en-US" dirty="0" smtClean="0"/>
              <a:t>General Description, History of Use and Physical/Chemical Properties</a:t>
            </a:r>
          </a:p>
          <a:p>
            <a:pPr lvl="1"/>
            <a:r>
              <a:rPr lang="en-US" dirty="0" smtClean="0"/>
              <a:t>Specimens (macro and thin section)</a:t>
            </a:r>
          </a:p>
          <a:p>
            <a:pPr lvl="1"/>
            <a:r>
              <a:rPr lang="en-US" dirty="0" smtClean="0"/>
              <a:t>Specific Occurrences</a:t>
            </a:r>
          </a:p>
          <a:p>
            <a:r>
              <a:rPr lang="en-US" dirty="0" smtClean="0"/>
              <a:t>Geology</a:t>
            </a:r>
          </a:p>
          <a:p>
            <a:pPr lvl="1"/>
            <a:r>
              <a:rPr lang="en-US" dirty="0" smtClean="0"/>
              <a:t>Age and Geologic Description</a:t>
            </a:r>
          </a:p>
          <a:p>
            <a:pPr lvl="1"/>
            <a:r>
              <a:rPr lang="en-US" dirty="0" smtClean="0"/>
              <a:t>Formation Environment and Processes</a:t>
            </a:r>
          </a:p>
          <a:p>
            <a:pPr lvl="1"/>
            <a:r>
              <a:rPr lang="en-US" dirty="0" smtClean="0"/>
              <a:t>Global Paleogeographic Setting</a:t>
            </a:r>
          </a:p>
          <a:p>
            <a:pPr lvl="1"/>
            <a:r>
              <a:rPr lang="en-US" dirty="0" smtClean="0"/>
              <a:t>Modern Analogs</a:t>
            </a:r>
          </a:p>
          <a:p>
            <a:r>
              <a:rPr lang="en-US" dirty="0" smtClean="0"/>
              <a:t>Select Creations</a:t>
            </a:r>
          </a:p>
          <a:p>
            <a:pPr lvl="1"/>
            <a:r>
              <a:rPr lang="en-US" dirty="0" smtClean="0"/>
              <a:t>Art</a:t>
            </a:r>
          </a:p>
          <a:p>
            <a:pPr lvl="1"/>
            <a:r>
              <a:rPr lang="en-US" dirty="0" smtClean="0"/>
              <a:t>Architecture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~PP1164.WAV">
            <a:hlinkClick r:id="" action="ppaction://media"/>
          </p:cNvPr>
          <p:cNvPicPr>
            <a:picLocks noRot="1" noChangeAspect="1"/>
          </p:cNvPicPr>
          <p:nvPr>
            <a:wavAudioFile r:embed="rId1" name="~PP1164.WAV"/>
          </p:nvPr>
        </p:nvPicPr>
        <p:blipFill>
          <a:blip r:embed="rId4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Description, History of Use and Physical/Chemical Properties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0" y="3429000"/>
          <a:ext cx="1828801" cy="2431626"/>
        </p:xfrm>
        <a:graphic>
          <a:graphicData uri="http://schemas.openxmlformats.org/drawingml/2006/table">
            <a:tbl>
              <a:tblPr/>
              <a:tblGrid>
                <a:gridCol w="914402"/>
                <a:gridCol w="914399"/>
              </a:tblGrid>
              <a:tr h="8128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Chemical Composition</a:t>
                      </a:r>
                      <a:br>
                        <a:rPr lang="en-US" sz="1600" b="1" dirty="0"/>
                      </a:br>
                      <a:r>
                        <a:rPr lang="en-US" sz="1600" b="1" dirty="0"/>
                        <a:t>of Indiana </a:t>
                      </a:r>
                      <a:r>
                        <a:rPr lang="en-US" sz="1600" b="1" dirty="0" smtClean="0"/>
                        <a:t>Limestone</a:t>
                      </a:r>
                      <a:endParaRPr lang="en-US" sz="1600" dirty="0"/>
                    </a:p>
                  </a:txBody>
                  <a:tcPr marL="81280" marR="81280" marT="40640" marB="406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71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CaCO</a:t>
                      </a:r>
                      <a:r>
                        <a:rPr lang="en-US" sz="1600" b="1" baseline="-25000" dirty="0"/>
                        <a:t>3</a:t>
                      </a:r>
                      <a:endParaRPr lang="en-US" sz="1600" baseline="-250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97.3%</a:t>
                      </a:r>
                      <a:endParaRPr lang="en-US" sz="16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MgCO</a:t>
                      </a:r>
                      <a:r>
                        <a:rPr lang="en-US" sz="1600" b="1" baseline="-25000" dirty="0"/>
                        <a:t>3</a:t>
                      </a:r>
                      <a:endParaRPr lang="en-US" sz="1600" baseline="-250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0.4%</a:t>
                      </a:r>
                      <a:endParaRPr lang="en-US" sz="16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4713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Al</a:t>
                      </a:r>
                      <a:r>
                        <a:rPr lang="en-US" sz="1600" b="1" baseline="-25000" dirty="0"/>
                        <a:t>2</a:t>
                      </a:r>
                      <a:r>
                        <a:rPr lang="en-US" sz="1600" b="1" dirty="0"/>
                        <a:t>O</a:t>
                      </a:r>
                      <a:r>
                        <a:rPr lang="en-US" sz="1600" b="1" baseline="-25000" dirty="0"/>
                        <a:t>3</a:t>
                      </a:r>
                      <a:endParaRPr lang="en-US" sz="1600" baseline="-250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0.5%</a:t>
                      </a:r>
                      <a:endParaRPr lang="en-US" sz="16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SiO</a:t>
                      </a:r>
                      <a:r>
                        <a:rPr lang="en-US" sz="1600" b="1" baseline="-25000" dirty="0"/>
                        <a:t>2</a:t>
                      </a:r>
                      <a:endParaRPr lang="en-US" sz="1600" baseline="-250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1.7%</a:t>
                      </a:r>
                      <a:endParaRPr lang="en-US" sz="1600" dirty="0"/>
                    </a:p>
                  </a:txBody>
                  <a:tcPr marL="81280" marR="81280" marT="40640" marB="4064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" y="1225689"/>
            <a:ext cx="647700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1600" dirty="0" smtClean="0"/>
              <a:t>Indiana Limestone is the common name given Salem formation limestone, which is fine grained, buff and gray in color and crops  out in southwest Indiana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1600" dirty="0" smtClean="0"/>
              <a:t>Quarrying of Indiana Limestone began in 1827 with the opening of the Richard Gilbert Quarry. </a:t>
            </a:r>
          </a:p>
          <a:p>
            <a:pPr marL="407988" lvl="1" indent="-160338"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dirty="0" smtClean="0"/>
              <a:t>Quarried stone was produced for local use only prior to the building of railways in the 1850's.</a:t>
            </a:r>
          </a:p>
          <a:p>
            <a:pPr marL="407988" lvl="1" indent="-160338"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dirty="0" smtClean="0"/>
              <a:t>By 1900, Indiana limestone represented 1/3 of the total U.S. dimension limestone industry, and increased to 80% by 1920.</a:t>
            </a:r>
          </a:p>
          <a:p>
            <a:pPr marL="407988" lvl="1" indent="-160338"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en-US" sz="1400" dirty="0" smtClean="0"/>
              <a:t>Currently 9 active quarries that produce 76,000 cubic meters of Indiana Limestone each year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1600" dirty="0" smtClean="0"/>
              <a:t>Where quarried, the Salem Formation varies from 8 to 18 meters in thickness, and is unusually massive (i.e., lacks major bedding planes and/or </a:t>
            </a:r>
            <a:r>
              <a:rPr lang="en-US" sz="1600" dirty="0" err="1" smtClean="0"/>
              <a:t>stylolites</a:t>
            </a:r>
            <a:r>
              <a:rPr lang="en-US" sz="1600" dirty="0" smtClean="0"/>
              <a:t> (pressure dissolution surfaces))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1600" dirty="0" smtClean="0"/>
              <a:t>Chemically pure, relatively soft and easily worked when quarried, but once the quarried and dries, becomes case-hardened: harder and more resistant to weathering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1600" dirty="0" smtClean="0"/>
              <a:t>No preferential direction of cleavage, therefore can be easily shaped by machine and hand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29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2010.WAV">
            <a:hlinkClick r:id="" action="ppaction://media"/>
          </p:cNvPr>
          <p:cNvPicPr>
            <a:picLocks noRot="1" noChangeAspect="1"/>
          </p:cNvPicPr>
          <p:nvPr>
            <a:wavAudioFile r:embed="rId1" name="~PP2010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Specimens: Macro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14400"/>
            <a:ext cx="3990975" cy="2714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8760" y="762000"/>
            <a:ext cx="25146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1" y="4234477"/>
            <a:ext cx="3429000" cy="2080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267200"/>
            <a:ext cx="3088437" cy="2064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23115" y="3657600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Outcrop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43600" y="3124200"/>
            <a:ext cx="129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Specimen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9613" y="6412468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Rough Blocks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1757" y="6412468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Prepped Blocks and Slabs</a:t>
            </a:r>
            <a:endParaRPr lang="en-US" dirty="0"/>
          </a:p>
        </p:txBody>
      </p:sp>
      <p:pic>
        <p:nvPicPr>
          <p:cNvPr id="17" name="~PP3928.WAV">
            <a:hlinkClick r:id="" action="ppaction://media"/>
          </p:cNvPr>
          <p:cNvPicPr>
            <a:picLocks noRot="1" noChangeAspect="1"/>
          </p:cNvPicPr>
          <p:nvPr>
            <a:wavAudioFile r:embed="rId2" name="~PP3928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688975" algn="l"/>
              </a:tabLst>
            </a:pPr>
            <a:r>
              <a:rPr lang="en-US" dirty="0" smtClean="0"/>
              <a:t>Specimens: Thin Sections  </a:t>
            </a:r>
            <a:br>
              <a:rPr lang="en-US" dirty="0" smtClean="0"/>
            </a:br>
            <a:r>
              <a:rPr lang="en-US" sz="2000" dirty="0" smtClean="0"/>
              <a:t>(About 20X Magnification)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153400" y="6176010"/>
            <a:ext cx="609600" cy="521208"/>
          </a:xfrm>
        </p:spPr>
        <p:txBody>
          <a:bodyPr/>
          <a:lstStyle/>
          <a:p>
            <a:fld id="{CCA300CD-33B8-408D-BDE5-4523CBA4FC4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>
            <a:lum bright="-21000" contrast="45000"/>
          </a:blip>
          <a:srcRect l="33889" t="23111" r="31111" b="23556"/>
          <a:stretch>
            <a:fillRect/>
          </a:stretch>
        </p:blipFill>
        <p:spPr bwMode="auto">
          <a:xfrm>
            <a:off x="5791200" y="304800"/>
            <a:ext cx="2362200" cy="224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L thin sections 1 and 2.jpg"/>
          <p:cNvPicPr>
            <a:picLocks noChangeAspect="1"/>
          </p:cNvPicPr>
          <p:nvPr/>
        </p:nvPicPr>
        <p:blipFill>
          <a:blip r:embed="rId5" cstate="print">
            <a:lum bright="-15000" contrast="26000"/>
          </a:blip>
          <a:srcRect l="55274" t="17937" r="2613" b="19473"/>
          <a:stretch>
            <a:fillRect/>
          </a:stretch>
        </p:blipFill>
        <p:spPr>
          <a:xfrm rot="10800000">
            <a:off x="609600" y="3352800"/>
            <a:ext cx="1981200" cy="27860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584" y="60960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High energy shoal </a:t>
            </a:r>
            <a:r>
              <a:rPr lang="en-US" sz="1200" b="1" dirty="0" err="1" smtClean="0"/>
              <a:t>facies</a:t>
            </a:r>
            <a:endParaRPr lang="en-US" sz="1200" b="1" dirty="0" smtClean="0"/>
          </a:p>
          <a:p>
            <a:pPr algn="ctr"/>
            <a:r>
              <a:rPr lang="en-US" sz="1200" b="1" dirty="0" smtClean="0"/>
              <a:t>Fenestrate </a:t>
            </a:r>
            <a:r>
              <a:rPr lang="en-US" sz="1200" b="1" dirty="0" err="1" smtClean="0"/>
              <a:t>bryozoan</a:t>
            </a:r>
            <a:r>
              <a:rPr lang="en-US" sz="1200" b="1" dirty="0" smtClean="0"/>
              <a:t> fronds and echinoderm </a:t>
            </a:r>
            <a:r>
              <a:rPr lang="en-US" sz="1200" b="1" dirty="0" err="1" smtClean="0"/>
              <a:t>columnals</a:t>
            </a:r>
            <a:endParaRPr lang="en-US" sz="1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224784" y="60592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Shoal </a:t>
            </a:r>
            <a:r>
              <a:rPr lang="en-US" sz="1200" b="1" dirty="0" err="1" smtClean="0"/>
              <a:t>facies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Bryozoan</a:t>
            </a:r>
            <a:r>
              <a:rPr lang="en-US" sz="1200" b="1" dirty="0" smtClean="0"/>
              <a:t> and echinoderm fragments</a:t>
            </a:r>
          </a:p>
        </p:txBody>
      </p:sp>
      <p:pic>
        <p:nvPicPr>
          <p:cNvPr id="14" name="Picture 13" descr="IL thin sections 1 and 2.jpg"/>
          <p:cNvPicPr>
            <a:picLocks noChangeAspect="1"/>
          </p:cNvPicPr>
          <p:nvPr/>
        </p:nvPicPr>
        <p:blipFill>
          <a:blip r:embed="rId6" cstate="print">
            <a:lum bright="-26000" contrast="37000"/>
          </a:blip>
          <a:srcRect l="5146" t="37525" r="53541" b="2595"/>
          <a:stretch>
            <a:fillRect/>
          </a:stretch>
        </p:blipFill>
        <p:spPr>
          <a:xfrm rot="10800000">
            <a:off x="3300984" y="3200400"/>
            <a:ext cx="2057400" cy="2821576"/>
          </a:xfrm>
          <a:prstGeom prst="rect">
            <a:avLst/>
          </a:prstGeom>
        </p:spPr>
      </p:pic>
      <p:pic>
        <p:nvPicPr>
          <p:cNvPr id="15" name="Picture 14" descr="IL thin section 3.jpg"/>
          <p:cNvPicPr>
            <a:picLocks noChangeAspect="1"/>
          </p:cNvPicPr>
          <p:nvPr/>
        </p:nvPicPr>
        <p:blipFill>
          <a:blip r:embed="rId7" cstate="print">
            <a:lum bright="-16000" contrast="20000"/>
          </a:blip>
          <a:srcRect l="13059" t="24742" r="7642" b="5668"/>
          <a:stretch>
            <a:fillRect/>
          </a:stretch>
        </p:blipFill>
        <p:spPr>
          <a:xfrm rot="10800000">
            <a:off x="5948430" y="3200400"/>
            <a:ext cx="2050250" cy="28354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60280" y="6096000"/>
            <a:ext cx="266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 smtClean="0"/>
              <a:t>Intershoal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facies</a:t>
            </a:r>
            <a:endParaRPr lang="en-US" sz="1200" b="1" dirty="0" smtClean="0"/>
          </a:p>
          <a:p>
            <a:pPr algn="ctr"/>
            <a:r>
              <a:rPr lang="en-US" sz="1200" b="1" dirty="0" err="1" smtClean="0"/>
              <a:t>Globoendothyrid</a:t>
            </a:r>
            <a:r>
              <a:rPr lang="en-US" sz="1200" b="1" dirty="0" smtClean="0"/>
              <a:t> Foraminifera</a:t>
            </a:r>
          </a:p>
          <a:p>
            <a:pPr algn="ctr"/>
            <a:r>
              <a:rPr lang="en-US" sz="1200" b="1" dirty="0" smtClean="0"/>
              <a:t>(transported in)</a:t>
            </a:r>
            <a:endParaRPr lang="en-US" sz="1200" b="1" dirty="0"/>
          </a:p>
        </p:txBody>
      </p:sp>
      <p:pic>
        <p:nvPicPr>
          <p:cNvPr id="17" name="Picture 16" descr="IL crushed ooids producing micrite.jpg"/>
          <p:cNvPicPr>
            <a:picLocks noChangeAspect="1"/>
          </p:cNvPicPr>
          <p:nvPr/>
        </p:nvPicPr>
        <p:blipFill>
          <a:blip r:embed="rId8" cstate="print">
            <a:lum bright="-1000" contrast="8000"/>
          </a:blip>
          <a:stretch>
            <a:fillRect/>
          </a:stretch>
        </p:blipFill>
        <p:spPr>
          <a:xfrm>
            <a:off x="457200" y="914400"/>
            <a:ext cx="3087624" cy="2011349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2954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Ooids</a:t>
            </a:r>
            <a:r>
              <a:rPr lang="en-US" sz="1200" b="1" dirty="0" smtClean="0"/>
              <a:t> showing the beginning of pressure dissolution and </a:t>
            </a:r>
            <a:r>
              <a:rPr lang="en-US" sz="1200" b="1" dirty="0" err="1" smtClean="0"/>
              <a:t>micrite</a:t>
            </a:r>
            <a:r>
              <a:rPr lang="en-US" sz="1200" b="1" dirty="0" smtClean="0"/>
              <a:t> formation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19800" y="2590800"/>
            <a:ext cx="1894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Well-sorted, circular shell/test fragments</a:t>
            </a:r>
            <a:endParaRPr lang="en-US" sz="1200" b="1" dirty="0"/>
          </a:p>
        </p:txBody>
      </p:sp>
      <p:pic>
        <p:nvPicPr>
          <p:cNvPr id="21" name="~PP569.WAV">
            <a:hlinkClick r:id="" action="ppaction://media"/>
          </p:cNvPr>
          <p:cNvPicPr>
            <a:picLocks noRot="1" noChangeAspect="1"/>
          </p:cNvPicPr>
          <p:nvPr>
            <a:wavAudioFile r:embed="rId1" name="~PP569.WAV"/>
          </p:nvPr>
        </p:nvPicPr>
        <p:blipFill>
          <a:blip r:embed="rId9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5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1295400"/>
            <a:ext cx="2971800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Salem formation (Indiana Limestone) outcrop</a:t>
            </a:r>
            <a:endParaRPr lang="en-US" dirty="0"/>
          </a:p>
        </p:txBody>
      </p:sp>
      <p:pic>
        <p:nvPicPr>
          <p:cNvPr id="10" name="Picture 9" descr="hpqscan0001.jpg"/>
          <p:cNvPicPr>
            <a:picLocks noChangeAspect="1"/>
          </p:cNvPicPr>
          <p:nvPr/>
        </p:nvPicPr>
        <p:blipFill>
          <a:blip r:embed="rId5" cstate="print"/>
          <a:srcRect t="2222" r="7302" b="6667"/>
          <a:stretch>
            <a:fillRect/>
          </a:stretch>
        </p:blipFill>
        <p:spPr>
          <a:xfrm>
            <a:off x="228600" y="1905000"/>
            <a:ext cx="3657600" cy="46863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81400" y="1303528"/>
            <a:ext cx="4419600" cy="5097272"/>
            <a:chOff x="2057400" y="1303528"/>
            <a:chExt cx="4419600" cy="5097272"/>
          </a:xfrm>
        </p:grpSpPr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0400" y="2294128"/>
              <a:ext cx="3276600" cy="410667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57400" y="1303528"/>
              <a:ext cx="1864586" cy="27908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4038600" y="1455928"/>
              <a:ext cx="2362200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Mid 20th Century Quarrying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563562"/>
          </a:xfrm>
        </p:spPr>
        <p:txBody>
          <a:bodyPr/>
          <a:lstStyle/>
          <a:p>
            <a:r>
              <a:rPr lang="en-US" dirty="0" smtClean="0"/>
              <a:t>Specific Occurrences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19314" y="1143000"/>
            <a:ext cx="4815086" cy="5495926"/>
            <a:chOff x="3719314" y="1143000"/>
            <a:chExt cx="4815086" cy="5495926"/>
          </a:xfrm>
        </p:grpSpPr>
        <p:pic>
          <p:nvPicPr>
            <p:cNvPr id="9" name="Picture 8" descr="http://3.bp.blogspot.com/_TGMHAigQb2s/SGmAQ0uA8jI/AAAAAAAAAWk/fEoppM053_g/s400/reed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3400" y="3505200"/>
              <a:ext cx="3514458" cy="3133726"/>
            </a:xfrm>
            <a:prstGeom prst="rect">
              <a:avLst/>
            </a:prstGeom>
            <a:noFill/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82387" y="1143000"/>
              <a:ext cx="3552013" cy="220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3719314" y="1905000"/>
              <a:ext cx="1233685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Active</a:t>
              </a:r>
            </a:p>
            <a:p>
              <a:pPr algn="ctr"/>
              <a:r>
                <a:rPr lang="en-US" dirty="0" smtClean="0"/>
                <a:t>Modern</a:t>
              </a:r>
            </a:p>
            <a:p>
              <a:pPr algn="ctr"/>
              <a:r>
                <a:rPr lang="en-US" dirty="0" smtClean="0"/>
                <a:t>Quarries</a:t>
              </a:r>
              <a:endParaRPr lang="en-US" dirty="0"/>
            </a:p>
          </p:txBody>
        </p:sp>
      </p:grpSp>
      <p:pic>
        <p:nvPicPr>
          <p:cNvPr id="20" name="~PP51.WAV">
            <a:hlinkClick r:id="" action="ppaction://media"/>
          </p:cNvPr>
          <p:cNvPicPr>
            <a:picLocks noRot="1" noChangeAspect="1"/>
          </p:cNvPicPr>
          <p:nvPr>
            <a:wavAudioFile r:embed="rId2" name="~PP51.WAV"/>
          </p:nvPr>
        </p:nvPicPr>
        <p:blipFill>
          <a:blip r:embed="rId10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and Geologic Description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62005" y="913568"/>
            <a:ext cx="7391395" cy="5563432"/>
            <a:chOff x="762005" y="1487269"/>
            <a:chExt cx="7391395" cy="5563432"/>
          </a:xfrm>
        </p:grpSpPr>
        <p:grpSp>
          <p:nvGrpSpPr>
            <p:cNvPr id="19" name="Group 18"/>
            <p:cNvGrpSpPr/>
            <p:nvPr/>
          </p:nvGrpSpPr>
          <p:grpSpPr>
            <a:xfrm>
              <a:off x="762005" y="1487269"/>
              <a:ext cx="7391395" cy="5563432"/>
              <a:chOff x="762005" y="1487269"/>
              <a:chExt cx="7391395" cy="5563432"/>
            </a:xfrm>
          </p:grpSpPr>
          <p:pic>
            <p:nvPicPr>
              <p:cNvPr id="11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20000" contrast="35000"/>
              </a:blip>
              <a:srcRect l="40208" t="43277" r="31667" b="23389"/>
              <a:stretch>
                <a:fillRect/>
              </a:stretch>
            </p:blipFill>
            <p:spPr bwMode="auto">
              <a:xfrm>
                <a:off x="1219200" y="2133600"/>
                <a:ext cx="6934200" cy="426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65317" y="1487269"/>
                <a:ext cx="6840334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Formation	</a:t>
                </a:r>
                <a:r>
                  <a:rPr lang="en-US" dirty="0" err="1" smtClean="0"/>
                  <a:t>Lithologic</a:t>
                </a:r>
                <a:r>
                  <a:rPr lang="en-US" dirty="0" smtClean="0"/>
                  <a:t>	Description                           </a:t>
                </a:r>
              </a:p>
              <a:p>
                <a:r>
                  <a:rPr lang="en-US" dirty="0" smtClean="0"/>
                  <a:t>		Column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-1788463" y="4038567"/>
                <a:ext cx="5562602" cy="4616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      Mississippian/</a:t>
                </a:r>
                <a:r>
                  <a:rPr lang="en-US" dirty="0" err="1" smtClean="0"/>
                  <a:t>Valmeyeran</a:t>
                </a:r>
                <a:r>
                  <a:rPr lang="en-US" dirty="0" smtClean="0"/>
                  <a:t> (</a:t>
                </a:r>
                <a:r>
                  <a:rPr lang="en-US" dirty="0" smtClean="0">
                    <a:sym typeface="Symbol"/>
                  </a:rPr>
                  <a:t> 340 MYA</a:t>
                </a:r>
                <a:r>
                  <a:rPr lang="en-US" dirty="0" smtClean="0"/>
                  <a:t> )         </a:t>
                </a:r>
                <a:endParaRPr lang="en-US" sz="24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95400" y="4648200"/>
              <a:ext cx="19050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Salem </a:t>
              </a:r>
              <a:r>
                <a:rPr lang="en-US" dirty="0" err="1" smtClean="0"/>
                <a:t>Lst</a:t>
              </a:r>
              <a:r>
                <a:rPr lang="en-US" dirty="0" smtClean="0"/>
                <a:t>.</a:t>
              </a:r>
            </a:p>
            <a:p>
              <a:pPr algn="ctr"/>
              <a:r>
                <a:rPr lang="en-US" dirty="0" smtClean="0"/>
                <a:t>20-80 ft,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14800" y="4648200"/>
              <a:ext cx="396240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Limestone, light bluish-gray or buff in </a:t>
              </a:r>
              <a:r>
                <a:rPr lang="en-US" sz="1200" dirty="0" err="1" smtClean="0"/>
                <a:t>oxidated</a:t>
              </a:r>
              <a:r>
                <a:rPr lang="en-US" sz="1200" dirty="0" smtClean="0"/>
                <a:t> zone, even grained, porous, massive, cross-bedded and with by abundant small fossils and fossil fragments</a:t>
              </a:r>
              <a:endParaRPr lang="en-US" sz="12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09600" y="1524000"/>
            <a:ext cx="7696200" cy="518160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~PP2757.WAV">
            <a:hlinkClick r:id="" action="ppaction://media"/>
          </p:cNvPr>
          <p:cNvPicPr>
            <a:picLocks noRot="1" noChangeAspect="1"/>
          </p:cNvPicPr>
          <p:nvPr>
            <a:wavAudioFile r:embed="rId2" name="~PP2757.WAV"/>
          </p:nvPr>
        </p:nvPicPr>
        <p:blipFill>
          <a:blip r:embed="rId7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07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and Geologic Description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073289"/>
            <a:ext cx="533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indent="-225425"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dirty="0" err="1" smtClean="0"/>
              <a:t>Crossbedded</a:t>
            </a:r>
            <a:r>
              <a:rPr lang="en-US" dirty="0" smtClean="0"/>
              <a:t> </a:t>
            </a:r>
            <a:r>
              <a:rPr lang="en-US" dirty="0" err="1" smtClean="0"/>
              <a:t>calcarenite</a:t>
            </a:r>
            <a:r>
              <a:rPr lang="en-US" dirty="0" smtClean="0"/>
              <a:t>: medium to coarse grained, tan, gray tan, and light gray, porous, and fairly well sorted</a:t>
            </a:r>
          </a:p>
          <a:p>
            <a:pPr marL="225425" indent="-225425"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dirty="0" smtClean="0"/>
              <a:t>Occurs in exceptionally thick beds is the most widely known rock type of the Salem Limestone and is the internationally known budding-stone </a:t>
            </a:r>
            <a:r>
              <a:rPr lang="en-US" dirty="0" err="1" smtClean="0"/>
              <a:t>facies</a:t>
            </a:r>
            <a:endParaRPr lang="en-US" dirty="0" smtClean="0"/>
          </a:p>
          <a:p>
            <a:pPr marL="225425" indent="-225425"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dirty="0" smtClean="0"/>
              <a:t>Individual grains are mostly microfossils (including especially the </a:t>
            </a:r>
            <a:r>
              <a:rPr lang="en-US" dirty="0" err="1" smtClean="0"/>
              <a:t>foraminiferid</a:t>
            </a:r>
            <a:r>
              <a:rPr lang="en-US" dirty="0" smtClean="0"/>
              <a:t> </a:t>
            </a:r>
            <a:r>
              <a:rPr lang="en-US" i="1" dirty="0" err="1" smtClean="0"/>
              <a:t>Globoendothyra</a:t>
            </a:r>
            <a:r>
              <a:rPr lang="en-US" i="1" dirty="0" smtClean="0"/>
              <a:t> </a:t>
            </a:r>
            <a:r>
              <a:rPr lang="en-US" i="1" dirty="0" err="1" smtClean="0"/>
              <a:t>baileyi</a:t>
            </a:r>
            <a:r>
              <a:rPr lang="en-US" i="1" dirty="0" smtClean="0"/>
              <a:t>), </a:t>
            </a:r>
            <a:r>
              <a:rPr lang="en-US" dirty="0" smtClean="0"/>
              <a:t>macrofossil fragments, and whole diminutive forms of macrofossils; coated grains are also common</a:t>
            </a:r>
          </a:p>
          <a:p>
            <a:pPr marL="225425" indent="-225425"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dirty="0" smtClean="0"/>
              <a:t>Other </a:t>
            </a:r>
            <a:r>
              <a:rPr lang="en-US" dirty="0" err="1" smtClean="0"/>
              <a:t>lithologies</a:t>
            </a:r>
            <a:r>
              <a:rPr lang="en-US" dirty="0" smtClean="0"/>
              <a:t>, besides the shale of the Somerset, include much finer and coarser </a:t>
            </a:r>
            <a:r>
              <a:rPr lang="en-US" dirty="0" err="1" smtClean="0"/>
              <a:t>calcarenites</a:t>
            </a:r>
            <a:r>
              <a:rPr lang="en-US" dirty="0" smtClean="0"/>
              <a:t>, </a:t>
            </a:r>
            <a:r>
              <a:rPr lang="en-US" dirty="0" err="1" smtClean="0"/>
              <a:t>biocalcirudites</a:t>
            </a:r>
            <a:r>
              <a:rPr lang="en-US" dirty="0" smtClean="0"/>
              <a:t>: very fine grained argillaceous dolomite commonly containing wavy black carbonaceous </a:t>
            </a:r>
            <a:r>
              <a:rPr lang="en-US" dirty="0" err="1" smtClean="0"/>
              <a:t>laminae</a:t>
            </a:r>
            <a:endParaRPr lang="en-US" dirty="0" smtClean="0"/>
          </a:p>
          <a:p>
            <a:pPr marL="225425" indent="-225425">
              <a:buClr>
                <a:schemeClr val="accent1"/>
              </a:buClr>
              <a:buFont typeface="Courier New" pitchFamily="49" charset="0"/>
              <a:buChar char="o"/>
            </a:pPr>
            <a:r>
              <a:rPr lang="en-US" dirty="0" smtClean="0"/>
              <a:t>Very fine grained to dense limestone in places including </a:t>
            </a:r>
            <a:r>
              <a:rPr lang="en-US" dirty="0" err="1" smtClean="0"/>
              <a:t>oolites</a:t>
            </a:r>
            <a:r>
              <a:rPr lang="en-US" dirty="0" smtClean="0"/>
              <a:t>, and dense argillaceous dark-gray to dark-brown limestone (</a:t>
            </a:r>
            <a:r>
              <a:rPr lang="en-US" dirty="0" err="1" smtClean="0"/>
              <a:t>Pinsak</a:t>
            </a:r>
            <a:r>
              <a:rPr lang="en-US" dirty="0" smtClean="0"/>
              <a:t>, 1957).</a:t>
            </a:r>
            <a:endParaRPr lang="en-US" dirty="0"/>
          </a:p>
        </p:txBody>
      </p:sp>
      <p:pic>
        <p:nvPicPr>
          <p:cNvPr id="7" name="Picture 6" descr="IL thin section.jpg"/>
          <p:cNvPicPr>
            <a:picLocks noChangeAspect="1"/>
          </p:cNvPicPr>
          <p:nvPr/>
        </p:nvPicPr>
        <p:blipFill>
          <a:blip r:embed="rId4" cstate="print">
            <a:lum bright="-38000" contrast="58000"/>
          </a:blip>
          <a:stretch>
            <a:fillRect/>
          </a:stretch>
        </p:blipFill>
        <p:spPr>
          <a:xfrm>
            <a:off x="5638800" y="1143000"/>
            <a:ext cx="2895600" cy="2522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91824" y="3733800"/>
            <a:ext cx="301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Endothyra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baileyi</a:t>
            </a:r>
            <a:r>
              <a:rPr lang="en-US" sz="1200" b="1" dirty="0" smtClean="0"/>
              <a:t> Foraminifera fragments in Indiana Limestone</a:t>
            </a:r>
          </a:p>
        </p:txBody>
      </p:sp>
      <p:pic>
        <p:nvPicPr>
          <p:cNvPr id="9" name="~PP3527.WAV">
            <a:hlinkClick r:id="" action="ppaction://media"/>
          </p:cNvPr>
          <p:cNvPicPr>
            <a:picLocks noRot="1" noChangeAspect="1"/>
          </p:cNvPicPr>
          <p:nvPr>
            <a:wavAudioFile r:embed="rId1" name="~PP3527.WAV"/>
          </p:nvPr>
        </p:nvPicPr>
        <p:blipFill>
          <a:blip r:embed="rId5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0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563562"/>
          </a:xfrm>
        </p:spPr>
        <p:txBody>
          <a:bodyPr/>
          <a:lstStyle/>
          <a:p>
            <a:r>
              <a:rPr lang="en-US" dirty="0" smtClean="0"/>
              <a:t>Formation Environment and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A300CD-33B8-408D-BDE5-4523CBA4FC4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700" y="990600"/>
            <a:ext cx="85410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l="51111" t="17778" r="32222" b="17333"/>
          <a:stretch>
            <a:fillRect/>
          </a:stretch>
        </p:blipFill>
        <p:spPr bwMode="auto">
          <a:xfrm>
            <a:off x="457200" y="762000"/>
            <a:ext cx="2438400" cy="593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7" cstate="print"/>
          <a:srcRect l="51111" t="15111" r="26667" b="9333"/>
          <a:stretch>
            <a:fillRect/>
          </a:stretch>
        </p:blipFill>
        <p:spPr bwMode="auto">
          <a:xfrm>
            <a:off x="3200400" y="838200"/>
            <a:ext cx="272527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L Fossil Inner Shoal Facies.jpg"/>
          <p:cNvPicPr>
            <a:picLocks noChangeAspect="1"/>
          </p:cNvPicPr>
          <p:nvPr/>
        </p:nvPicPr>
        <p:blipFill>
          <a:blip r:embed="rId8" cstate="print"/>
          <a:srcRect l="16082" t="57534" r="11042"/>
          <a:stretch>
            <a:fillRect/>
          </a:stretch>
        </p:blipFill>
        <p:spPr>
          <a:xfrm rot="10800000">
            <a:off x="6172200" y="914400"/>
            <a:ext cx="2514600" cy="2362200"/>
          </a:xfrm>
          <a:prstGeom prst="rect">
            <a:avLst/>
          </a:prstGeom>
        </p:spPr>
      </p:pic>
      <p:pic>
        <p:nvPicPr>
          <p:cNvPr id="7" name="Picture 6" descr="hpqscan0001.jpg"/>
          <p:cNvPicPr>
            <a:picLocks noChangeAspect="1"/>
          </p:cNvPicPr>
          <p:nvPr/>
        </p:nvPicPr>
        <p:blipFill>
          <a:blip r:embed="rId9" cstate="print"/>
          <a:srcRect l="6866" t="1887" r="14328" b="47170"/>
          <a:stretch>
            <a:fillRect/>
          </a:stretch>
        </p:blipFill>
        <p:spPr>
          <a:xfrm>
            <a:off x="6172200" y="3581400"/>
            <a:ext cx="2514600" cy="2057400"/>
          </a:xfrm>
          <a:prstGeom prst="rect">
            <a:avLst/>
          </a:prstGeom>
        </p:spPr>
      </p:pic>
      <p:pic>
        <p:nvPicPr>
          <p:cNvPr id="11" name="~PP738.WAV">
            <a:hlinkClick r:id="" action="ppaction://media"/>
          </p:cNvPr>
          <p:cNvPicPr>
            <a:picLocks noRot="1" noChangeAspect="1"/>
          </p:cNvPicPr>
          <p:nvPr>
            <a:wavAudioFile r:embed="rId2" name="~PP738.WAV"/>
          </p:nvPr>
        </p:nvPicPr>
        <p:blipFill>
          <a:blip r:embed="rId10" cstate="print"/>
          <a:stretch>
            <a:fillRect/>
          </a:stretch>
        </p:blipFill>
        <p:spPr>
          <a:xfrm>
            <a:off x="8716963" y="64309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8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1.9|3.7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2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40.7|44.4|5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8.6|13.1|9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|18.8|14.6|12.7|25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7068</TotalTime>
  <Words>615</Words>
  <Application>Microsoft Office PowerPoint</Application>
  <PresentationFormat>On-screen Show (4:3)</PresentationFormat>
  <Paragraphs>125</Paragraphs>
  <Slides>14</Slides>
  <Notes>10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Oriel</vt:lpstr>
      <vt:lpstr>The Geology of Sculpting Stone  Indiana Limestone</vt:lpstr>
      <vt:lpstr>Outline</vt:lpstr>
      <vt:lpstr>General Description, History of Use and Physical/Chemical Properties</vt:lpstr>
      <vt:lpstr>Specimens: Macro</vt:lpstr>
      <vt:lpstr>Specimens: Thin Sections   (About 20X Magnification)</vt:lpstr>
      <vt:lpstr>Specific Occurrences </vt:lpstr>
      <vt:lpstr>Age and Geologic Description</vt:lpstr>
      <vt:lpstr>Age and Geologic Description</vt:lpstr>
      <vt:lpstr>Formation Environment and Processes</vt:lpstr>
      <vt:lpstr>Formation Environment and Processes</vt:lpstr>
      <vt:lpstr>Global Paleographic Setting</vt:lpstr>
      <vt:lpstr>Modern Analogs</vt:lpstr>
      <vt:lpstr>Art</vt:lpstr>
      <vt:lpstr>Architecture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Geology of Sculpting Stone</dc:title>
  <dc:creator>Michael E. Yeaman</dc:creator>
  <cp:lastModifiedBy>Michael Edward Yeaman</cp:lastModifiedBy>
  <cp:revision>54</cp:revision>
  <dcterms:created xsi:type="dcterms:W3CDTF">2009-10-25T18:22:21Z</dcterms:created>
  <dcterms:modified xsi:type="dcterms:W3CDTF">2010-11-26T23:50:29Z</dcterms:modified>
</cp:coreProperties>
</file>